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362" r:id="rId2"/>
    <p:sldId id="423" r:id="rId3"/>
    <p:sldId id="363" r:id="rId4"/>
    <p:sldId id="350" r:id="rId5"/>
    <p:sldId id="380" r:id="rId6"/>
    <p:sldId id="424" r:id="rId7"/>
    <p:sldId id="364" r:id="rId8"/>
    <p:sldId id="381" r:id="rId9"/>
    <p:sldId id="365" r:id="rId10"/>
    <p:sldId id="384" r:id="rId11"/>
    <p:sldId id="417" r:id="rId12"/>
    <p:sldId id="412" r:id="rId13"/>
    <p:sldId id="422" r:id="rId14"/>
    <p:sldId id="419" r:id="rId15"/>
    <p:sldId id="304" r:id="rId16"/>
    <p:sldId id="305" r:id="rId17"/>
    <p:sldId id="312" r:id="rId18"/>
    <p:sldId id="314" r:id="rId19"/>
    <p:sldId id="379" r:id="rId20"/>
    <p:sldId id="405" r:id="rId21"/>
    <p:sldId id="42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1806" autoAdjust="0"/>
  </p:normalViewPr>
  <p:slideViewPr>
    <p:cSldViewPr>
      <p:cViewPr varScale="1">
        <p:scale>
          <a:sx n="55" d="100"/>
          <a:sy n="55" d="100"/>
        </p:scale>
        <p:origin x="9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79390-0066-4B39-91E6-7AD1B54B3267}" type="datetimeFigureOut">
              <a:rPr lang="en-US" smtClean="0"/>
              <a:pPr/>
              <a:t>11/22/2014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94417-781E-4F28-B335-A92F5B74D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78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--Note change in scale.</a:t>
            </a:r>
          </a:p>
          <a:p>
            <a:r>
              <a:rPr lang="en-US">
                <a:latin typeface="Times New Roman" charset="0"/>
              </a:rPr>
              <a:t>--Peatland oxidation rates based upon analyses of Armentano and Menges and Maltby and Immirzi in the late 1980s and early 1990s.</a:t>
            </a:r>
          </a:p>
          <a:p>
            <a:r>
              <a:rPr lang="en-US">
                <a:latin typeface="Times New Roman" charset="0"/>
              </a:rPr>
              <a:t>--total for globe = -68</a:t>
            </a:r>
          </a:p>
        </p:txBody>
      </p:sp>
    </p:spTree>
    <p:extLst>
      <p:ext uri="{BB962C8B-B14F-4D97-AF65-F5344CB8AC3E}">
        <p14:creationId xmlns:p14="http://schemas.microsoft.com/office/powerpoint/2010/main" val="366786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F9665-BB29-45B2-AD8E-9291CBC7ED2A}" type="datetimeFigureOut">
              <a:rPr lang="en-US" smtClean="0"/>
              <a:pPr>
                <a:defRPr/>
              </a:pPr>
              <a:t>11/22/2014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D08E-8A33-4283-B07D-8AA67DB84D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D3DCB-477F-4AB3-B6EB-67C525C10B82}" type="datetimeFigureOut">
              <a:rPr lang="en-US"/>
              <a:pPr>
                <a:defRPr/>
              </a:pPr>
              <a:t>11/22/2014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B6649-F797-4635-950B-77E5692A1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3EED-6E6D-4826-81A1-46BD0B5680A3}" type="datetimeFigureOut">
              <a:rPr lang="en-US"/>
              <a:pPr>
                <a:defRPr/>
              </a:pPr>
              <a:t>11/22/2014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7A099-4E36-4C77-ACF3-D6B937ED9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7312D1-84B6-4E8D-B15C-0E626672EA01}" type="datetimeFigureOut">
              <a:rPr lang="en-US" smtClean="0"/>
              <a:pPr>
                <a:defRPr/>
              </a:pPr>
              <a:t>11/22/2014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20A1B17-688E-498B-BE5F-37D3EDA7DD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 spd="slow" advClick="0" advTm="3000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/>
                </a:solidFill>
              </a:rPr>
              <a:t>Primer</a:t>
            </a:r>
          </a:p>
          <a:p>
            <a:pPr algn="ctr"/>
            <a:endParaRPr lang="en-US" sz="3600" dirty="0" smtClean="0">
              <a:solidFill>
                <a:schemeClr val="accent3"/>
              </a:solidFill>
            </a:endParaRPr>
          </a:p>
          <a:p>
            <a:pPr algn="ctr"/>
            <a:r>
              <a:rPr lang="en-US" sz="3600" dirty="0" smtClean="0">
                <a:solidFill>
                  <a:schemeClr val="accent3"/>
                </a:solidFill>
              </a:rPr>
              <a:t>Wetlands and Climate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828800"/>
          </a:xfrm>
        </p:spPr>
        <p:txBody>
          <a:bodyPr/>
          <a:lstStyle/>
          <a:p>
            <a:r>
              <a:rPr lang="en-US" sz="4000" b="1" dirty="0" smtClean="0"/>
              <a:t>Pocosin Wetlands, Coastal North Carolina</a:t>
            </a:r>
            <a:br>
              <a:rPr lang="en-US" sz="4000" b="1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287963"/>
          </a:xfrm>
          <a:noFill/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3600" dirty="0" smtClean="0"/>
              <a:t>Must re-saturate peat substrates</a:t>
            </a:r>
            <a:r>
              <a:rPr lang="en-US" sz="2400" dirty="0" smtClean="0"/>
              <a:t> to reduce annual oxidation and GHG release and to prevent wildfires.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6400" y="30164"/>
            <a:ext cx="9550400" cy="6853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7043" y="6077340"/>
            <a:ext cx="30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(from Richardson 1981, 1983)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Peatlands</a:t>
            </a:r>
            <a:r>
              <a:rPr lang="en-US" dirty="0" smtClean="0"/>
              <a:t> (Wetlands)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Peatlands</a:t>
            </a:r>
            <a:r>
              <a:rPr lang="en-US" dirty="0" smtClean="0"/>
              <a:t> occupy 3% of the global terrestrial surface yet contain 16-33% of the earths soil carbon pool (Gorham 1991).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09" name="Picture 2" descr="G:\evans road\fire smok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22365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G:\evans road\PICT05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91440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1" y="87321"/>
            <a:ext cx="8956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3300"/>
                </a:solidFill>
              </a:rPr>
              <a:t>How much carbon was emitted? </a:t>
            </a:r>
            <a:r>
              <a:rPr lang="en-US" sz="1600" dirty="0" smtClean="0">
                <a:solidFill>
                  <a:srgbClr val="FF3300"/>
                </a:solidFill>
              </a:rPr>
              <a:t>(Peat Fire, June –Sept 2008).</a:t>
            </a:r>
          </a:p>
        </p:txBody>
      </p:sp>
      <p:pic>
        <p:nvPicPr>
          <p:cNvPr id="6" name="Picture 2" descr="G:\evans road\100_12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4649435" cy="211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58934" y="6553200"/>
            <a:ext cx="3132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Mickler</a:t>
            </a:r>
            <a:r>
              <a:rPr lang="en-US" sz="1100" dirty="0" smtClean="0">
                <a:solidFill>
                  <a:schemeClr val="bg1"/>
                </a:solidFill>
              </a:rPr>
              <a:t> and Welch 2012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495800"/>
            <a:ext cx="3657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9.9 </a:t>
            </a:r>
            <a:r>
              <a:rPr lang="en-US" b="1" dirty="0" err="1" smtClean="0">
                <a:solidFill>
                  <a:srgbClr val="FF0000"/>
                </a:solidFill>
              </a:rPr>
              <a:t>Tg</a:t>
            </a:r>
            <a:r>
              <a:rPr lang="en-US" b="1" dirty="0" smtClean="0">
                <a:solidFill>
                  <a:srgbClr val="FF0000"/>
                </a:solidFill>
              </a:rPr>
              <a:t> C on the 16,814 burned hectares:</a:t>
            </a:r>
            <a:r>
              <a:rPr lang="en-US" sz="1400" dirty="0" smtClean="0">
                <a:solidFill>
                  <a:srgbClr val="FF0000"/>
                </a:solidFill>
              </a:rPr>
              <a:t> &gt; total USA vehicle emissions for 2008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9" name="Picture 1" descr="FIREMAP_PocosinLak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3622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1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1" descr="Colof Fig 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4117975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579" name="Picture 2" descr="Color Fig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0"/>
            <a:ext cx="49784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580" name="Picture 3" descr="Color Fig 3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581400"/>
            <a:ext cx="49784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581" name="TextBox 4"/>
          <p:cNvSpPr txBox="1">
            <a:spLocks noChangeArrowheads="1"/>
          </p:cNvSpPr>
          <p:nvPr/>
        </p:nvSpPr>
        <p:spPr bwMode="auto">
          <a:xfrm>
            <a:off x="152401" y="381000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Hydrology restoration of </a:t>
            </a:r>
            <a:r>
              <a:rPr lang="en-US" dirty="0" err="1" smtClean="0">
                <a:solidFill>
                  <a:srgbClr val="000000"/>
                </a:solidFill>
              </a:rPr>
              <a:t>Pocosins</a:t>
            </a:r>
            <a:r>
              <a:rPr lang="en-US" dirty="0" smtClean="0">
                <a:solidFill>
                  <a:srgbClr val="000000"/>
                </a:solidFill>
              </a:rPr>
              <a:t> Wetlands, </a:t>
            </a:r>
            <a:r>
              <a:rPr lang="en-US" dirty="0">
                <a:solidFill>
                  <a:srgbClr val="000000"/>
                </a:solidFill>
              </a:rPr>
              <a:t>NC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2964" y="178437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Richardson Duke University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3528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Protects  6100 lbs/C/acre per year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latin typeface="Book Antiqua" pitchFamily="18" charset="0"/>
              </a:rPr>
              <a:t>Fair Oaks </a:t>
            </a:r>
            <a:r>
              <a:rPr lang="en-US" sz="4000" dirty="0" smtClean="0">
                <a:solidFill>
                  <a:schemeClr val="accent3"/>
                </a:solidFill>
                <a:latin typeface="Book Antiqua" pitchFamily="18" charset="0"/>
              </a:rPr>
              <a:t>Farm, Indiana</a:t>
            </a:r>
            <a:endParaRPr lang="en-US" sz="4000" dirty="0"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84324" name="Picture 4" descr="AESLOGO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5181600" y="5334000"/>
            <a:ext cx="1803400" cy="1160722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4724400"/>
            <a:ext cx="2921000" cy="1600200"/>
            <a:chOff x="1392" y="768"/>
            <a:chExt cx="960" cy="776"/>
          </a:xfrm>
        </p:grpSpPr>
        <p:pic>
          <p:nvPicPr>
            <p:cNvPr id="184326" name="Picture 6" descr="TNC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lum bright="-2000"/>
            </a:blip>
            <a:srcRect/>
            <a:stretch>
              <a:fillRect/>
            </a:stretch>
          </p:blipFill>
          <p:spPr bwMode="auto">
            <a:xfrm>
              <a:off x="1392" y="768"/>
              <a:ext cx="960" cy="680"/>
            </a:xfrm>
            <a:prstGeom prst="rect">
              <a:avLst/>
            </a:prstGeom>
            <a:noFill/>
          </p:spPr>
        </p:pic>
        <p:sp>
          <p:nvSpPr>
            <p:cNvPr id="184327" name="Text Box 7"/>
            <p:cNvSpPr txBox="1">
              <a:spLocks noChangeArrowheads="1"/>
            </p:cNvSpPr>
            <p:nvPr/>
          </p:nvSpPr>
          <p:spPr bwMode="auto">
            <a:xfrm>
              <a:off x="1392" y="1420"/>
              <a:ext cx="960" cy="124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400" b="0" i="1">
                  <a:solidFill>
                    <a:srgbClr val="FFFF99"/>
                  </a:solidFill>
                </a:rPr>
                <a:t>           Indiana Chapter</a:t>
              </a:r>
              <a:endParaRPr lang="en-US" b="0">
                <a:solidFill>
                  <a:srgbClr val="FFFF99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" y="17526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7300 acres of drained landscape, 5000 of wetland being restored</a:t>
            </a:r>
          </a:p>
          <a:p>
            <a:pPr marL="0"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Restoration of native plant communities, rare habitats, and rare species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Measured and predicted carbon improvements: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3"/>
                </a:solidFill>
              </a:rPr>
              <a:t>Sequester 7-12 tons of C/acre-yr, or ~50,000 tons/C-yr or 183,000 TCO2equ/yr.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Add the reduction in 2-5 tons of C02eq/acre/ yr from dewatering effects.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st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010400" cy="7543800"/>
          </a:xfrm>
          <a:prstGeom prst="rect">
            <a:avLst/>
          </a:prstGeom>
          <a:noFill/>
        </p:spPr>
      </p:pic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3"/>
                </a:solidFill>
                <a:latin typeface="Book Antiqua" pitchFamily="18" charset="0"/>
              </a:rPr>
              <a:t>Newton County, Indiana</a:t>
            </a:r>
            <a:endParaRPr lang="en-US" b="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/>
          <p:cNvSpPr>
            <a:spLocks noChangeArrowheads="1"/>
          </p:cNvSpPr>
          <p:nvPr/>
        </p:nvSpPr>
        <p:spPr bwMode="auto">
          <a:xfrm>
            <a:off x="0" y="152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/>
                </a:solidFill>
                <a:latin typeface="Book Antiqua" pitchFamily="18" charset="0"/>
              </a:rPr>
              <a:t>Fair Oaks Farm</a:t>
            </a:r>
          </a:p>
        </p:txBody>
      </p:sp>
      <p:sp>
        <p:nvSpPr>
          <p:cNvPr id="200707" name="Rectangle 1027"/>
          <p:cNvSpPr>
            <a:spLocks noChangeArrowheads="1"/>
          </p:cNvSpPr>
          <p:nvPr/>
        </p:nvSpPr>
        <p:spPr bwMode="auto">
          <a:xfrm>
            <a:off x="0" y="762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 dirty="0">
                <a:solidFill>
                  <a:schemeClr val="accent3"/>
                </a:solidFill>
                <a:latin typeface="Book Antiqua" pitchFamily="18" charset="0"/>
              </a:rPr>
              <a:t>Restoration plans</a:t>
            </a:r>
          </a:p>
        </p:txBody>
      </p:sp>
      <p:pic>
        <p:nvPicPr>
          <p:cNvPr id="200708" name="Picture 1028" descr="potl_veg_slid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343400"/>
            <a:ext cx="4953000" cy="2514600"/>
          </a:xfrm>
          <a:prstGeom prst="rect">
            <a:avLst/>
          </a:prstGeom>
          <a:noFill/>
        </p:spPr>
      </p:pic>
      <p:pic>
        <p:nvPicPr>
          <p:cNvPr id="5" name="Picture 4" descr="remaining_ditches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429000"/>
            <a:ext cx="2286000" cy="1905000"/>
          </a:xfrm>
          <a:prstGeom prst="rect">
            <a:avLst/>
          </a:prstGeom>
          <a:noFill/>
        </p:spPr>
      </p:pic>
      <p:pic>
        <p:nvPicPr>
          <p:cNvPr id="6" name="Picture 4" descr="f_ph_t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14400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38" name="Picture 2" descr="Slid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4095631" cy="2667000"/>
          </a:xfrm>
          <a:prstGeom prst="rect">
            <a:avLst/>
          </a:prstGeom>
          <a:noFill/>
        </p:spPr>
      </p:pic>
      <p:pic>
        <p:nvPicPr>
          <p:cNvPr id="3" name="Picture 2" descr="Slid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524000"/>
            <a:ext cx="4839231" cy="3168650"/>
          </a:xfrm>
          <a:prstGeom prst="rect">
            <a:avLst/>
          </a:prstGeom>
          <a:noFill/>
        </p:spPr>
      </p:pic>
      <p:pic>
        <p:nvPicPr>
          <p:cNvPr id="4" name="Picture 1026" descr="Whooping Crane cropp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267200"/>
            <a:ext cx="2286000" cy="20096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152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Restoration of hydrology, seeding and wildlife habitat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050"/>
          <p:cNvSpPr txBox="1">
            <a:spLocks noChangeArrowheads="1"/>
          </p:cNvSpPr>
          <p:nvPr/>
        </p:nvSpPr>
        <p:spPr bwMode="auto">
          <a:xfrm>
            <a:off x="228600" y="-152400"/>
            <a:ext cx="868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0" dirty="0" smtClean="0">
                <a:solidFill>
                  <a:schemeClr val="accent3"/>
                </a:solidFill>
              </a:rPr>
              <a:t>KEY POINTS</a:t>
            </a:r>
          </a:p>
          <a:p>
            <a:pPr algn="ctr">
              <a:spcBef>
                <a:spcPct val="50000"/>
              </a:spcBef>
            </a:pPr>
            <a:endParaRPr lang="en-US" sz="4800" dirty="0" smtClean="0">
              <a:solidFill>
                <a:schemeClr val="accent3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4800" b="0" dirty="0" smtClean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8382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3"/>
                </a:solidFill>
              </a:rPr>
              <a:t>High Recovery and Climate Mitigation Benefits: </a:t>
            </a:r>
            <a:r>
              <a:rPr lang="en-US" dirty="0" smtClean="0">
                <a:solidFill>
                  <a:schemeClr val="accent3"/>
                </a:solidFill>
              </a:rPr>
              <a:t>Wetlands have the highest carbon sequestration rates measured in nature, and a rapid recovery once restoration begins.  </a:t>
            </a:r>
          </a:p>
          <a:p>
            <a:pPr marL="1143000" lvl="2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accent3"/>
                </a:solidFill>
              </a:rPr>
              <a:t>7-14 Ton C/acre-year documented.</a:t>
            </a:r>
          </a:p>
          <a:p>
            <a:pPr marL="1143000" lvl="2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accent3"/>
                </a:solidFill>
              </a:rPr>
              <a:t>Disproportionately large planetary carbon sink</a:t>
            </a:r>
          </a:p>
          <a:p>
            <a:pPr marL="1143000" lvl="2" indent="-228600"/>
            <a:endParaRPr lang="en-US" dirty="0" smtClean="0">
              <a:solidFill>
                <a:schemeClr val="accent3"/>
              </a:solidFill>
            </a:endParaRPr>
          </a:p>
          <a:p>
            <a:pPr marL="228600" indent="-228600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3"/>
                </a:solidFill>
              </a:rPr>
              <a:t>Wetland Degradation</a:t>
            </a:r>
            <a:r>
              <a:rPr lang="en-US" sz="1600" dirty="0" smtClean="0">
                <a:solidFill>
                  <a:schemeClr val="accent3"/>
                </a:solidFill>
              </a:rPr>
              <a:t>: Conversion losses and on-going degradation presents a huge wetland restoration and climate mitigation opportunity.</a:t>
            </a:r>
          </a:p>
          <a:p>
            <a:pPr marL="1143000" lvl="2" indent="-228600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accent3"/>
                </a:solidFill>
              </a:rPr>
              <a:t>50-90%  </a:t>
            </a:r>
            <a:r>
              <a:rPr lang="en-US" sz="1600" smtClean="0">
                <a:solidFill>
                  <a:schemeClr val="accent3"/>
                </a:solidFill>
              </a:rPr>
              <a:t>losses from </a:t>
            </a:r>
            <a:r>
              <a:rPr lang="en-US" sz="1600" dirty="0" smtClean="0">
                <a:solidFill>
                  <a:schemeClr val="accent3"/>
                </a:solidFill>
              </a:rPr>
              <a:t>development, agricultural uses in USA/globally.</a:t>
            </a:r>
          </a:p>
          <a:p>
            <a:pPr marL="228600" indent="-228600">
              <a:buFont typeface="Courier New" pitchFamily="49" charset="0"/>
              <a:buChar char="o"/>
            </a:pPr>
            <a:endParaRPr lang="en-US" dirty="0" smtClean="0">
              <a:solidFill>
                <a:schemeClr val="accent3"/>
              </a:solidFill>
            </a:endParaRPr>
          </a:p>
          <a:p>
            <a:pPr marL="228600" indent="-228600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3"/>
                </a:solidFill>
              </a:rPr>
              <a:t>Multiple Co-Benefits: </a:t>
            </a:r>
            <a:r>
              <a:rPr lang="en-US" sz="1600" dirty="0" smtClean="0">
                <a:solidFill>
                  <a:schemeClr val="accent3"/>
                </a:solidFill>
              </a:rPr>
              <a:t>The restoration of wetlands benefits climate, water cycles, and the habitat needs of a majority of wildlife, fisheries and other life, including humans.</a:t>
            </a:r>
          </a:p>
          <a:p>
            <a:pPr marL="1143000" lvl="2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accent3"/>
                </a:solidFill>
              </a:rPr>
              <a:t>Can hold 1-1.5 million gallons of water per acre.</a:t>
            </a:r>
          </a:p>
          <a:p>
            <a:pPr marL="1143000" lvl="2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accent3"/>
                </a:solidFill>
              </a:rPr>
              <a:t>Provide significant downstream FDR benefits.</a:t>
            </a:r>
          </a:p>
          <a:p>
            <a:pPr marL="1143000" lvl="2" indent="-22860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accent3"/>
                </a:solidFill>
              </a:rPr>
              <a:t>Disproportionate support of T and E wildlife, and planetary biodiversity</a:t>
            </a:r>
          </a:p>
          <a:p>
            <a:pPr marL="1143000" lvl="2" indent="-228600">
              <a:buFont typeface="Courier New" pitchFamily="49" charset="0"/>
              <a:buChar char="o"/>
            </a:pPr>
            <a:endParaRPr lang="en-US" dirty="0" smtClean="0">
              <a:solidFill>
                <a:schemeClr val="accent3"/>
              </a:solidFill>
            </a:endParaRPr>
          </a:p>
          <a:p>
            <a:pPr marL="228600" indent="-228600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3"/>
                </a:solidFill>
              </a:rPr>
              <a:t>Global Program of Restoration, Protection Needed Now! </a:t>
            </a:r>
          </a:p>
          <a:p>
            <a:pPr marL="228600" indent="-228600">
              <a:buFont typeface="Courier New" pitchFamily="49" charset="0"/>
              <a:buChar char="o"/>
            </a:pPr>
            <a:endParaRPr lang="en-US" sz="1200" dirty="0" smtClean="0">
              <a:solidFill>
                <a:schemeClr val="accent3"/>
              </a:solidFill>
            </a:endParaRPr>
          </a:p>
          <a:p>
            <a:pPr marL="228600" indent="-228600">
              <a:buFont typeface="Courier New" pitchFamily="49" charset="0"/>
              <a:buChar char="o"/>
            </a:pPr>
            <a:endParaRPr lang="en-US" sz="1200" dirty="0" smtClean="0">
              <a:solidFill>
                <a:schemeClr val="accent3"/>
              </a:solidFill>
            </a:endParaRPr>
          </a:p>
          <a:p>
            <a:pPr marL="228600" indent="-228600">
              <a:buAutoNum type="arabicPeriod"/>
            </a:pPr>
            <a:endParaRPr lang="en-US" sz="1200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050"/>
          <p:cNvSpPr txBox="1">
            <a:spLocks noChangeArrowheads="1"/>
          </p:cNvSpPr>
          <p:nvPr/>
        </p:nvSpPr>
        <p:spPr bwMode="auto">
          <a:xfrm>
            <a:off x="228600" y="3048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0" dirty="0" smtClean="0">
                <a:solidFill>
                  <a:schemeClr val="accent3"/>
                </a:solidFill>
              </a:rPr>
              <a:t>Wetland Degradation and Loss</a:t>
            </a:r>
            <a:endParaRPr lang="en-US" sz="4800" b="0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371600"/>
            <a:ext cx="8077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Artificial drainage of wetlands and hydric soils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Mechanical disturbance from agriculture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Altered hydrology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Inorganic fertilizers and composting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Filling/dredging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Land Development and Agricultural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200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200" dirty="0" smtClean="0">
              <a:solidFill>
                <a:schemeClr val="accent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3"/>
                </a:solidFill>
              </a:rPr>
              <a:t>Global losses </a:t>
            </a:r>
            <a:r>
              <a:rPr lang="en-US" dirty="0" smtClean="0">
                <a:solidFill>
                  <a:schemeClr val="accent3"/>
                </a:solidFill>
              </a:rPr>
              <a:t>of 50%: and over 90% in many countries (Dugan 1993). Varying in USA from 9% loss in New Hampshire to over 90% loss in California (Dahl 1990). 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0" name="Picture 2" descr="AES Green with Name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822" y="544513"/>
            <a:ext cx="8228178" cy="60086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 and Methane Emissions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754563"/>
          </a:xfrm>
        </p:spPr>
        <p:txBody>
          <a:bodyPr/>
          <a:lstStyle/>
          <a:p>
            <a:r>
              <a:rPr lang="en-US" dirty="0" smtClean="0"/>
              <a:t>Wetlands emit 15-40% (92-237 x 10^12 g CH4/yr) of the global total Methane emission.</a:t>
            </a:r>
          </a:p>
          <a:p>
            <a:pPr lvl="1"/>
            <a:r>
              <a:rPr lang="en-US" sz="2400" dirty="0" smtClean="0"/>
              <a:t>Some evidence that global warming since 1990’s may have resulted in increased CH4 from wetlands.</a:t>
            </a:r>
          </a:p>
          <a:p>
            <a:pPr lvl="1"/>
            <a:r>
              <a:rPr lang="en-US" sz="2400" dirty="0" smtClean="0"/>
              <a:t>Not certain how increased atmospheric C02 impacts wetlands: some studies suggest higher wetland productivity occurs, and Co2 update may balance with Ch4 emissions.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457200"/>
          </a:xfrm>
        </p:spPr>
        <p:txBody>
          <a:bodyPr/>
          <a:lstStyle/>
          <a:p>
            <a:r>
              <a:rPr lang="en-US" sz="2000" dirty="0" smtClean="0"/>
              <a:t>Changes in Wetland Areas 1800 to 2006 (x 10^3 km^2)  </a:t>
            </a:r>
            <a:r>
              <a:rPr lang="en-US" sz="1400" dirty="0" smtClean="0"/>
              <a:t>(From </a:t>
            </a:r>
            <a:r>
              <a:rPr lang="en-US" sz="1400" dirty="0" err="1" smtClean="0"/>
              <a:t>Bridgham</a:t>
            </a:r>
            <a:r>
              <a:rPr lang="en-US" sz="1400" dirty="0" smtClean="0"/>
              <a:t> et al 2006).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3" y="609601"/>
          <a:ext cx="7619997" cy="6128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088571"/>
                <a:gridCol w="1088571"/>
              </a:tblGrid>
              <a:tr h="4797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Peatlands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Freshwater mineral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Tidal marsh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Mudflat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Totals</a:t>
                      </a:r>
                      <a:endParaRPr lang="en-US" sz="1400" dirty="0"/>
                    </a:p>
                  </a:txBody>
                  <a:tcPr/>
                </a:tc>
              </a:tr>
              <a:tr h="4797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Canada--Now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1301</a:t>
                      </a:r>
                      <a:endParaRPr lang="en-US" dirty="0"/>
                    </a:p>
                  </a:txBody>
                  <a:tcPr/>
                </a:tc>
              </a:tr>
              <a:tr h="47977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Canada-historic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1517</a:t>
                      </a:r>
                      <a:endParaRPr lang="en-US" dirty="0"/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USA--Now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1127</a:t>
                      </a:r>
                      <a:endParaRPr lang="en-US" dirty="0"/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USA-Historic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1597</a:t>
                      </a:r>
                      <a:endParaRPr lang="en-US" dirty="0"/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Mexico-Now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95111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Mexico-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dirty="0" smtClean="0"/>
                        <a:t>Historic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North America--Now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2463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North America--Historic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3167</a:t>
                      </a:r>
                      <a:endParaRPr lang="en-US" dirty="0"/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CHANGE</a:t>
                      </a:r>
                      <a:endParaRPr lang="en-US" sz="1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-2.5%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-39%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-12%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-33%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-12%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-22%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Global-Now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5961</a:t>
                      </a:r>
                      <a:endParaRPr lang="en-US" dirty="0"/>
                    </a:p>
                  </a:txBody>
                  <a:tcPr/>
                </a:tc>
              </a:tr>
              <a:tr h="53622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Global-Historic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9307</a:t>
                      </a:r>
                      <a:endParaRPr lang="en-US" dirty="0"/>
                    </a:p>
                  </a:txBody>
                  <a:tcPr/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CHANGE</a:t>
                      </a:r>
                      <a:endParaRPr lang="en-US" sz="105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-14%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-54%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-24%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-35%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-12%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-36%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0" y="5181600"/>
            <a:ext cx="990600" cy="3048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0" y="6553200"/>
            <a:ext cx="990600" cy="3048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068" name="Picture 307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</p:pic>
      <p:sp>
        <p:nvSpPr>
          <p:cNvPr id="984072" name="Text Box 3080"/>
          <p:cNvSpPr txBox="1">
            <a:spLocks noChangeArrowheads="1"/>
          </p:cNvSpPr>
          <p:nvPr/>
        </p:nvSpPr>
        <p:spPr bwMode="auto">
          <a:xfrm>
            <a:off x="762000" y="304800"/>
            <a:ext cx="800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chemeClr val="accent3"/>
                </a:solidFill>
              </a:rPr>
              <a:t>DEGRADATION OF WETLANDS</a:t>
            </a:r>
          </a:p>
        </p:txBody>
      </p:sp>
      <p:pic>
        <p:nvPicPr>
          <p:cNvPr id="984074" name="Picture 3082" descr="Slid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0" y="1600200"/>
            <a:ext cx="31496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050"/>
          <p:cNvSpPr txBox="1">
            <a:spLocks noChangeArrowheads="1"/>
          </p:cNvSpPr>
          <p:nvPr/>
        </p:nvSpPr>
        <p:spPr bwMode="auto">
          <a:xfrm>
            <a:off x="381000" y="304800"/>
            <a:ext cx="8534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0" dirty="0" smtClean="0">
                <a:solidFill>
                  <a:schemeClr val="accent3"/>
                </a:solidFill>
              </a:rPr>
              <a:t>Wetlands and Climate Change</a:t>
            </a:r>
          </a:p>
          <a:p>
            <a:pPr algn="ctr">
              <a:spcBef>
                <a:spcPct val="50000"/>
              </a:spcBef>
            </a:pPr>
            <a:r>
              <a:rPr lang="en-US" sz="3200" b="0" dirty="0" smtClean="0">
                <a:solidFill>
                  <a:schemeClr val="accent3"/>
                </a:solidFill>
              </a:rPr>
              <a:t>  </a:t>
            </a:r>
            <a:r>
              <a:rPr lang="en-US" sz="1600" b="0" dirty="0" smtClean="0">
                <a:solidFill>
                  <a:schemeClr val="accent3"/>
                </a:solidFill>
              </a:rPr>
              <a:t>(C-Sequestration  minus  CH4-Emissions)</a:t>
            </a:r>
            <a:endParaRPr lang="en-US" sz="1600" b="0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7179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3"/>
                </a:solidFill>
              </a:rPr>
              <a:t>Wetlands are the most productive ecosystem in the world (Whittaker and Likens 1973).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3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chemeClr val="accent3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Largest carbon pools </a:t>
            </a:r>
            <a:r>
              <a:rPr lang="en-US" dirty="0" smtClean="0">
                <a:solidFill>
                  <a:schemeClr val="accent3"/>
                </a:solidFill>
              </a:rPr>
              <a:t>of Stored C on earth (</a:t>
            </a:r>
            <a:r>
              <a:rPr lang="en-US" dirty="0" err="1" smtClean="0">
                <a:solidFill>
                  <a:schemeClr val="accent3"/>
                </a:solidFill>
              </a:rPr>
              <a:t>Eswaran</a:t>
            </a:r>
            <a:r>
              <a:rPr lang="en-US" dirty="0" smtClean="0">
                <a:solidFill>
                  <a:schemeClr val="accent3"/>
                </a:solidFill>
              </a:rPr>
              <a:t>, van Den berg, and Reich 1993).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762000" y="0"/>
          <a:ext cx="7402513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SPW 10.0 Graph" r:id="rId4" imgW="5702198" imgH="4667098" progId="">
                  <p:embed/>
                </p:oleObj>
              </mc:Choice>
              <mc:Fallback>
                <p:oleObj name="SPW 10.0 Graph" r:id="rId4" imgW="5702198" imgH="4667098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7402513" cy="605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51" name="Line 3"/>
          <p:cNvSpPr>
            <a:spLocks noChangeShapeType="1"/>
          </p:cNvSpPr>
          <p:nvPr/>
        </p:nvSpPr>
        <p:spPr bwMode="auto">
          <a:xfrm>
            <a:off x="1849438" y="2686050"/>
            <a:ext cx="5938837" cy="952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374650" y="6311900"/>
            <a:ext cx="7480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99FF66"/>
                </a:solidFill>
              </a:rPr>
              <a:t>Note:  Positive number = net flux into wetland, negative number = net flux from wetland</a:t>
            </a: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2574925" y="4632325"/>
            <a:ext cx="2200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bg1"/>
                </a:solidFill>
              </a:rPr>
              <a:t>(Bridgham et. al. 2006)</a:t>
            </a:r>
          </a:p>
        </p:txBody>
      </p:sp>
      <p:pic>
        <p:nvPicPr>
          <p:cNvPr id="206854" name="Picture 5" descr="Biogeochemisry of carbon and role of peatlands  2009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2000" dirty="0" smtClean="0"/>
              <a:t>Wetland Soil Carbon Pools  (Pg) and Fluxes (</a:t>
            </a:r>
            <a:r>
              <a:rPr lang="en-US" sz="2000" dirty="0" err="1" smtClean="0"/>
              <a:t>Tg</a:t>
            </a:r>
            <a:r>
              <a:rPr lang="en-US" sz="2000" dirty="0" smtClean="0"/>
              <a:t> yr-1) </a:t>
            </a:r>
            <a:r>
              <a:rPr lang="en-US" sz="1400" dirty="0" smtClean="0"/>
              <a:t>(From </a:t>
            </a:r>
            <a:r>
              <a:rPr lang="en-US" sz="1400" dirty="0" err="1" smtClean="0"/>
              <a:t>Bridgham</a:t>
            </a:r>
            <a:r>
              <a:rPr lang="en-US" sz="1400" dirty="0" smtClean="0"/>
              <a:t> et al 2006).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598" y="609596"/>
          <a:ext cx="8610601" cy="6019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054"/>
                <a:gridCol w="1096117"/>
                <a:gridCol w="1230086"/>
                <a:gridCol w="1230086"/>
                <a:gridCol w="1230086"/>
                <a:gridCol w="1230086"/>
                <a:gridCol w="1230086"/>
              </a:tblGrid>
              <a:tr h="380216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Peatlands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Freshwater mineral 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Tidal Marsh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Mangrove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Mudflats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Totals</a:t>
                      </a:r>
                      <a:endParaRPr lang="en-US" sz="900" dirty="0"/>
                    </a:p>
                  </a:txBody>
                  <a:tcPr/>
                </a:tc>
              </a:tr>
              <a:tr h="76043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North America—Now</a:t>
                      </a:r>
                      <a:endParaRPr lang="en-US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noFill/>
                  </a:tcPr>
                </a:tc>
              </a:tr>
              <a:tr h="387909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Carbon</a:t>
                      </a:r>
                      <a:r>
                        <a:rPr lang="en-US" sz="900" b="1" baseline="0" dirty="0" smtClean="0"/>
                        <a:t> Pool Size (Pg)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177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36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.44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.19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.28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215</a:t>
                      </a:r>
                      <a:endParaRPr lang="en-US" sz="900" dirty="0"/>
                    </a:p>
                  </a:txBody>
                  <a:tcPr/>
                </a:tc>
              </a:tr>
              <a:tr h="387909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Sequestration</a:t>
                      </a:r>
                    </a:p>
                    <a:p>
                      <a:r>
                        <a:rPr lang="en-US" sz="900" b="1" dirty="0" smtClean="0"/>
                        <a:t> (</a:t>
                      </a:r>
                      <a:r>
                        <a:rPr lang="en-US" sz="900" b="1" dirty="0" err="1" smtClean="0"/>
                        <a:t>Tg</a:t>
                      </a:r>
                      <a:r>
                        <a:rPr lang="en-US" sz="900" b="1" dirty="0" smtClean="0"/>
                        <a:t> yr^-1)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17.7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4.8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2.1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3.3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57.2</a:t>
                      </a:r>
                      <a:endParaRPr lang="en-US" sz="900" dirty="0"/>
                    </a:p>
                  </a:txBody>
                  <a:tcPr/>
                </a:tc>
              </a:tr>
              <a:tr h="387909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Net Carbon Balance (Pg)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17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22.3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4.8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2.1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3.3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49.2</a:t>
                      </a:r>
                      <a:endParaRPr lang="en-US" sz="900" dirty="0"/>
                    </a:p>
                  </a:txBody>
                  <a:tcPr/>
                </a:tc>
              </a:tr>
              <a:tr h="533375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Change in FLUX  from Historic</a:t>
                      </a:r>
                    </a:p>
                    <a:p>
                      <a:r>
                        <a:rPr lang="en-US" sz="900" b="1" dirty="0" smtClean="0"/>
                        <a:t> (</a:t>
                      </a:r>
                      <a:r>
                        <a:rPr lang="en-US" sz="900" b="1" dirty="0" err="1" smtClean="0"/>
                        <a:t>Tg</a:t>
                      </a:r>
                      <a:r>
                        <a:rPr lang="en-US" sz="900" b="1" dirty="0" smtClean="0"/>
                        <a:t> yr^-1)</a:t>
                      </a:r>
                      <a:endParaRPr lang="en-US" sz="9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-19.6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-11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-0.53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-1.0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-0.48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-32.7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7909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% CHANGE in acreage</a:t>
                      </a:r>
                      <a:endParaRPr lang="en-US" sz="9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-2.5%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-39%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-12%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-33%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-12%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-22%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42443"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2122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Global-Now</a:t>
                      </a:r>
                      <a:endParaRPr lang="en-US" sz="1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noFill/>
                  </a:tcPr>
                </a:tc>
              </a:tr>
              <a:tr h="387909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Carbon</a:t>
                      </a:r>
                      <a:r>
                        <a:rPr lang="en-US" sz="900" b="1" baseline="0" dirty="0" smtClean="0"/>
                        <a:t> POOL Size (Pg)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462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46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.43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4.9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ND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513</a:t>
                      </a:r>
                      <a:endParaRPr lang="en-US" sz="900" dirty="0"/>
                    </a:p>
                  </a:txBody>
                  <a:tcPr/>
                </a:tc>
              </a:tr>
              <a:tr h="387909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Sequestration </a:t>
                      </a:r>
                    </a:p>
                    <a:p>
                      <a:r>
                        <a:rPr lang="en-US" sz="900" b="1" dirty="0" smtClean="0"/>
                        <a:t> (</a:t>
                      </a:r>
                      <a:r>
                        <a:rPr lang="en-US" sz="900" b="1" dirty="0" err="1" smtClean="0"/>
                        <a:t>Tg</a:t>
                      </a:r>
                      <a:r>
                        <a:rPr lang="en-US" sz="900" b="1" dirty="0" smtClean="0"/>
                        <a:t> yr^-1)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4.6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nd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137</a:t>
                      </a:r>
                      <a:endParaRPr lang="en-US" sz="900" dirty="0"/>
                    </a:p>
                  </a:txBody>
                  <a:tcPr/>
                </a:tc>
              </a:tr>
              <a:tr h="533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Net Carbon Balance (Pg)</a:t>
                      </a:r>
                    </a:p>
                    <a:p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-150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4.6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nd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-68</a:t>
                      </a:r>
                      <a:endParaRPr lang="en-US" sz="900" dirty="0"/>
                    </a:p>
                  </a:txBody>
                  <a:tcPr/>
                </a:tc>
              </a:tr>
              <a:tr h="533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Change in FLUX from Historic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 (</a:t>
                      </a:r>
                      <a:r>
                        <a:rPr lang="en-US" sz="900" b="1" dirty="0" err="1" smtClean="0"/>
                        <a:t>Tg</a:t>
                      </a:r>
                      <a:r>
                        <a:rPr lang="en-US" sz="900" b="1" dirty="0" smtClean="0"/>
                        <a:t> yr^-1)</a:t>
                      </a:r>
                      <a:endParaRPr lang="en-US" sz="9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-221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-45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-.69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-20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nd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-287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7909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%CHANGE in acreage</a:t>
                      </a:r>
                      <a:endParaRPr lang="en-US" sz="9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-14%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-54%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-24%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-35%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-12%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-36%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 flipV="1">
            <a:off x="609600" y="5486400"/>
            <a:ext cx="838200" cy="228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V="1">
            <a:off x="685800" y="2667000"/>
            <a:ext cx="838200" cy="228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050"/>
          <p:cNvSpPr txBox="1">
            <a:spLocks noChangeArrowheads="1"/>
          </p:cNvSpPr>
          <p:nvPr/>
        </p:nvSpPr>
        <p:spPr bwMode="auto">
          <a:xfrm>
            <a:off x="381000" y="304800"/>
            <a:ext cx="853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0" dirty="0" smtClean="0">
                <a:solidFill>
                  <a:schemeClr val="accent3"/>
                </a:solidFill>
              </a:rPr>
              <a:t>Potential for Wetland Restoration and Climate Mitigation</a:t>
            </a:r>
            <a:endParaRPr lang="en-US" sz="2000" b="0" dirty="0">
              <a:solidFill>
                <a:schemeClr val="accent3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168458" y="1775142"/>
            <a:ext cx="4007483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0" y="4419600"/>
            <a:ext cx="6934200" cy="762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V="1">
            <a:off x="0" y="4038600"/>
            <a:ext cx="6705600" cy="762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V="1">
            <a:off x="0" y="5105400"/>
            <a:ext cx="6934200" cy="762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42672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Midwest Agriculture/Great Lakes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8862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Arctic, Boreal </a:t>
            </a:r>
            <a:r>
              <a:rPr lang="en-US" sz="1600" b="1" dirty="0" err="1" smtClean="0"/>
              <a:t>Peatlands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9530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Coastal Freshwater, Brackish, Salt Water </a:t>
            </a:r>
            <a:endParaRPr lang="en-US" sz="1400" b="1" dirty="0"/>
          </a:p>
        </p:txBody>
      </p:sp>
      <p:sp>
        <p:nvSpPr>
          <p:cNvPr id="10" name="Right Arrow 9"/>
          <p:cNvSpPr/>
          <p:nvPr/>
        </p:nvSpPr>
        <p:spPr>
          <a:xfrm flipV="1">
            <a:off x="0" y="3200400"/>
            <a:ext cx="5181600" cy="762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30480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Estuarine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2000" dirty="0" smtClean="0"/>
              <a:t>Wetland Soil Carbon Pools  (Pg) and Fluxes (</a:t>
            </a:r>
            <a:r>
              <a:rPr lang="en-US" sz="2000" dirty="0" err="1" smtClean="0"/>
              <a:t>Tg</a:t>
            </a:r>
            <a:r>
              <a:rPr lang="en-US" sz="2000" dirty="0" smtClean="0"/>
              <a:t> yr-1), and Annual Sequestration  (TC/ ha and TCo2e-ha) </a:t>
            </a:r>
            <a:r>
              <a:rPr lang="en-US" sz="1100" dirty="0" smtClean="0"/>
              <a:t>(Calculated using </a:t>
            </a:r>
            <a:r>
              <a:rPr lang="en-US" sz="1100" dirty="0" err="1" smtClean="0"/>
              <a:t>Bridgham</a:t>
            </a:r>
            <a:r>
              <a:rPr lang="en-US" sz="1100" dirty="0" smtClean="0"/>
              <a:t> et al 2006).</a:t>
            </a:r>
            <a:endParaRPr lang="en-US" sz="11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762000"/>
          <a:ext cx="8610601" cy="625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054"/>
                <a:gridCol w="1096117"/>
                <a:gridCol w="1230086"/>
                <a:gridCol w="1262745"/>
                <a:gridCol w="1197427"/>
                <a:gridCol w="1230086"/>
                <a:gridCol w="1230086"/>
              </a:tblGrid>
              <a:tr h="369612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Peatlands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Freshwater mineral 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Tidal Marsh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Mangrove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Mudflats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Totals</a:t>
                      </a:r>
                      <a:endParaRPr lang="en-US" sz="900" dirty="0"/>
                    </a:p>
                  </a:txBody>
                  <a:tcPr/>
                </a:tc>
              </a:tr>
              <a:tr h="658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North America—Now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( </a:t>
                      </a:r>
                      <a:r>
                        <a:rPr lang="en-US" sz="900" b="1" baseline="0" dirty="0" smtClean="0"/>
                        <a:t>km^2)</a:t>
                      </a:r>
                      <a:endParaRPr lang="en-US" sz="900" b="1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1372000</a:t>
                      </a:r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1047000</a:t>
                      </a:r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22000</a:t>
                      </a:r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8000</a:t>
                      </a:r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15000</a:t>
                      </a:r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2463000</a:t>
                      </a:r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9612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Carbon</a:t>
                      </a:r>
                      <a:r>
                        <a:rPr lang="en-US" sz="900" b="1" baseline="0" dirty="0" smtClean="0"/>
                        <a:t> Pool Size (Pg)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177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36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.44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.19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.28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215</a:t>
                      </a:r>
                      <a:endParaRPr lang="en-US" sz="900" dirty="0"/>
                    </a:p>
                  </a:txBody>
                  <a:tcPr/>
                </a:tc>
              </a:tr>
              <a:tr h="369612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Total Sequestration</a:t>
                      </a:r>
                    </a:p>
                    <a:p>
                      <a:r>
                        <a:rPr lang="en-US" sz="900" b="1" dirty="0" smtClean="0"/>
                        <a:t> (</a:t>
                      </a:r>
                      <a:r>
                        <a:rPr lang="en-US" sz="900" b="1" dirty="0" err="1" smtClean="0"/>
                        <a:t>Tg</a:t>
                      </a:r>
                      <a:r>
                        <a:rPr lang="en-US" sz="900" b="1" dirty="0" smtClean="0"/>
                        <a:t> yr^-1)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17.7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4.8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2.1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3.3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57.2</a:t>
                      </a:r>
                      <a:endParaRPr lang="en-US" sz="900" dirty="0"/>
                    </a:p>
                  </a:txBody>
                  <a:tcPr/>
                </a:tc>
              </a:tr>
              <a:tr h="514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Sequestration rate in </a:t>
                      </a:r>
                      <a:r>
                        <a:rPr lang="en-US" sz="900" b="1" dirty="0" err="1" smtClean="0"/>
                        <a:t>Tg</a:t>
                      </a:r>
                      <a:r>
                        <a:rPr lang="en-US" sz="900" b="1" dirty="0" smtClean="0"/>
                        <a:t>/yr /km^2</a:t>
                      </a:r>
                    </a:p>
                    <a:p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47312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59152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4583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3809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4545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43059</a:t>
                      </a:r>
                      <a:endParaRPr lang="en-US" sz="900" dirty="0"/>
                    </a:p>
                  </a:txBody>
                  <a:tcPr/>
                </a:tc>
              </a:tr>
              <a:tr h="8052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Sequestration</a:t>
                      </a:r>
                      <a:r>
                        <a:rPr lang="en-US" sz="900" b="1" baseline="0" dirty="0" smtClean="0"/>
                        <a:t> rate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/>
                        <a:t>Ton of C/ha per year</a:t>
                      </a:r>
                      <a:endParaRPr lang="en-US" sz="900" b="1" dirty="0" smtClean="0"/>
                    </a:p>
                    <a:p>
                      <a:endParaRPr lang="en-US" sz="9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4.39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5.36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.41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.34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.41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3.9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35995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Tons </a:t>
                      </a:r>
                      <a:r>
                        <a:rPr lang="en-US" sz="900" b="1" dirty="0" err="1" smtClean="0"/>
                        <a:t>oc</a:t>
                      </a:r>
                      <a:r>
                        <a:rPr lang="en-US" sz="900" b="1" dirty="0" smtClean="0"/>
                        <a:t> Co2e/ha-yr</a:t>
                      </a:r>
                      <a:endParaRPr lang="en-US" sz="9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16.06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19.61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1.5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1.2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1.5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14.27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24407"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69612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Global-Now</a:t>
                      </a:r>
                    </a:p>
                    <a:p>
                      <a:r>
                        <a:rPr lang="en-US" sz="900" b="1" dirty="0" smtClean="0"/>
                        <a:t>(</a:t>
                      </a:r>
                      <a:r>
                        <a:rPr lang="en-US" sz="900" b="1" baseline="0" dirty="0" smtClean="0"/>
                        <a:t>km^2)</a:t>
                      </a:r>
                      <a:endParaRPr lang="en-US" sz="9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3443000</a:t>
                      </a:r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2315000</a:t>
                      </a:r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22000</a:t>
                      </a:r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181000</a:t>
                      </a:r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ND</a:t>
                      </a:r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5961000</a:t>
                      </a:r>
                      <a:endParaRPr lang="en-US" sz="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9612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Carbon</a:t>
                      </a:r>
                      <a:r>
                        <a:rPr lang="en-US" sz="900" b="1" baseline="0" dirty="0" smtClean="0"/>
                        <a:t> POOL Size (Pg)</a:t>
                      </a:r>
                      <a:endParaRPr lang="en-US" sz="9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462</a:t>
                      </a:r>
                      <a:endParaRPr lang="en-US" sz="9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46</a:t>
                      </a:r>
                      <a:endParaRPr lang="en-US" sz="9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.43</a:t>
                      </a:r>
                      <a:endParaRPr lang="en-US" sz="9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4.9</a:t>
                      </a:r>
                      <a:endParaRPr lang="en-US" sz="9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ND</a:t>
                      </a:r>
                      <a:endParaRPr lang="en-US" sz="9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513</a:t>
                      </a:r>
                      <a:endParaRPr lang="en-US" sz="9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69612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Total Sequestration </a:t>
                      </a:r>
                    </a:p>
                    <a:p>
                      <a:r>
                        <a:rPr lang="en-US" sz="900" b="1" dirty="0" smtClean="0"/>
                        <a:t> (</a:t>
                      </a:r>
                      <a:r>
                        <a:rPr lang="en-US" sz="900" b="1" dirty="0" err="1" smtClean="0"/>
                        <a:t>Tg</a:t>
                      </a:r>
                      <a:r>
                        <a:rPr lang="en-US" sz="900" b="1" dirty="0" smtClean="0"/>
                        <a:t> yr^-1)</a:t>
                      </a:r>
                      <a:endParaRPr lang="en-US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4.6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ND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137</a:t>
                      </a:r>
                      <a:endParaRPr lang="en-US" sz="900" dirty="0"/>
                    </a:p>
                  </a:txBody>
                  <a:tcPr/>
                </a:tc>
              </a:tr>
              <a:tr h="461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Sequestration rate</a:t>
                      </a:r>
                      <a:r>
                        <a:rPr lang="en-US" sz="900" b="1" baseline="0" dirty="0" smtClean="0"/>
                        <a:t> </a:t>
                      </a:r>
                      <a:r>
                        <a:rPr lang="en-US" sz="900" b="1" dirty="0" smtClean="0"/>
                        <a:t>in </a:t>
                      </a:r>
                      <a:r>
                        <a:rPr lang="en-US" sz="900" b="1" dirty="0" err="1" smtClean="0"/>
                        <a:t>Tg</a:t>
                      </a:r>
                      <a:r>
                        <a:rPr lang="en-US" sz="900" b="1" dirty="0" smtClean="0"/>
                        <a:t>/yr /km^2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62,600</a:t>
                      </a:r>
                      <a:endParaRPr lang="en-US" sz="9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59358</a:t>
                      </a:r>
                      <a:endParaRPr lang="en-US" sz="9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4782</a:t>
                      </a:r>
                      <a:endParaRPr lang="en-US" sz="9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4763</a:t>
                      </a:r>
                      <a:endParaRPr lang="en-US" sz="9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ND</a:t>
                      </a:r>
                      <a:endParaRPr lang="en-US" sz="9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43510</a:t>
                      </a:r>
                      <a:endParaRPr lang="en-US" sz="9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660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Sequestration</a:t>
                      </a:r>
                      <a:r>
                        <a:rPr lang="en-US" sz="900" b="1" baseline="0" dirty="0" smtClean="0"/>
                        <a:t> rate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/>
                        <a:t>Ton of C/ha per year</a:t>
                      </a:r>
                      <a:endParaRPr lang="en-US" sz="9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5.67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5.38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.43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.43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ND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3.9</a:t>
                      </a:r>
                      <a:endParaRPr lang="en-US" sz="9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69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/>
                        <a:t>Tons </a:t>
                      </a:r>
                      <a:r>
                        <a:rPr lang="en-US" sz="900" b="1" dirty="0" err="1" smtClean="0"/>
                        <a:t>oc</a:t>
                      </a:r>
                      <a:r>
                        <a:rPr lang="en-US" sz="900" b="1" dirty="0" smtClean="0"/>
                        <a:t> Co2e/ha-yr</a:t>
                      </a:r>
                    </a:p>
                    <a:p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20.7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19.7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1.6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1.6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ND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14.27</a:t>
                      </a:r>
                      <a:endParaRPr lang="en-US" sz="9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762000" y="6629400"/>
            <a:ext cx="685800" cy="22860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62000" y="3886200"/>
            <a:ext cx="762000" cy="152400"/>
          </a:xfrm>
          <a:prstGeom prst="rightArrow">
            <a:avLst>
              <a:gd name="adj1" fmla="val 50000"/>
              <a:gd name="adj2" fmla="val 5888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B298.tmp">
  <a:themeElements>
    <a:clrScheme name="Default Design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Default Design">
      <a:majorFont>
        <a:latin typeface="Garamond"/>
        <a:ea typeface=""/>
        <a:cs typeface="Times New Roman"/>
      </a:majorFont>
      <a:minorFont>
        <a:latin typeface="Garamond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pptB298.tmp</Template>
  <TotalTime>485</TotalTime>
  <Words>1130</Words>
  <Application>Microsoft Office PowerPoint</Application>
  <PresentationFormat>On-screen Show (4:3)</PresentationFormat>
  <Paragraphs>348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Book Antiqua</vt:lpstr>
      <vt:lpstr>Calibri</vt:lpstr>
      <vt:lpstr>Courier New</vt:lpstr>
      <vt:lpstr>Garamond</vt:lpstr>
      <vt:lpstr>Times New Roman</vt:lpstr>
      <vt:lpstr>pptB298.tmp</vt:lpstr>
      <vt:lpstr>SPW 10.0 Graph</vt:lpstr>
      <vt:lpstr>PowerPoint Presentation</vt:lpstr>
      <vt:lpstr>PowerPoint Presentation</vt:lpstr>
      <vt:lpstr>Changes in Wetland Areas 1800 to 2006 (x 10^3 km^2)  (From Bridgham et al 2006).</vt:lpstr>
      <vt:lpstr>PowerPoint Presentation</vt:lpstr>
      <vt:lpstr>PowerPoint Presentation</vt:lpstr>
      <vt:lpstr>PowerPoint Presentation</vt:lpstr>
      <vt:lpstr>Wetland Soil Carbon Pools  (Pg) and Fluxes (Tg yr-1) (From Bridgham et al 2006).</vt:lpstr>
      <vt:lpstr>PowerPoint Presentation</vt:lpstr>
      <vt:lpstr>Wetland Soil Carbon Pools  (Pg) and Fluxes (Tg yr-1), and Annual Sequestration  (TC/ ha and TCo2e-ha) (Calculated using Bridgham et al 2006).</vt:lpstr>
      <vt:lpstr>Pocosin Wetlands, Coastal North Carolina </vt:lpstr>
      <vt:lpstr>PowerPoint Presentation</vt:lpstr>
      <vt:lpstr>Peatlands (Wetlands)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Wetlands and Methane Emissions</vt:lpstr>
    </vt:vector>
  </TitlesOfParts>
  <Company>Applied Ecological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Apfelbaum</dc:creator>
  <cp:lastModifiedBy>emc</cp:lastModifiedBy>
  <cp:revision>63</cp:revision>
  <dcterms:created xsi:type="dcterms:W3CDTF">2014-11-10T20:43:52Z</dcterms:created>
  <dcterms:modified xsi:type="dcterms:W3CDTF">2014-11-22T13:43:09Z</dcterms:modified>
</cp:coreProperties>
</file>